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9" r:id="rId2"/>
    <p:sldId id="257" r:id="rId3"/>
    <p:sldId id="265" r:id="rId4"/>
    <p:sldId id="266" r:id="rId5"/>
    <p:sldId id="267" r:id="rId6"/>
    <p:sldId id="264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FB0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CEDCD-8764-4B19-9E17-FCB0FED1B19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856C1FC9-5D8B-46AE-8595-1ECD4724910A}">
      <dgm:prSet phldrT="[Texte]" custT="1"/>
      <dgm:spPr/>
      <dgm:t>
        <a:bodyPr/>
        <a:lstStyle/>
        <a:p>
          <a:r>
            <a:rPr lang="fr-FR" sz="1400" dirty="0" smtClean="0"/>
            <a:t>Démarche avec la CAF pour un accompagnement du projet (Espace de </a:t>
          </a:r>
          <a:r>
            <a:rPr lang="fr-FR" sz="1400" dirty="0" smtClean="0"/>
            <a:t>vie sociale</a:t>
          </a:r>
          <a:r>
            <a:rPr lang="fr-FR" sz="1400" dirty="0" smtClean="0"/>
            <a:t>)</a:t>
          </a:r>
          <a:endParaRPr lang="fr-FR" sz="1400" dirty="0"/>
        </a:p>
      </dgm:t>
    </dgm:pt>
    <dgm:pt modelId="{38E51144-8264-4E93-B7AB-8E4BC664E563}" type="parTrans" cxnId="{0E7D79B1-12E2-4096-82EE-C2574D899A12}">
      <dgm:prSet/>
      <dgm:spPr/>
      <dgm:t>
        <a:bodyPr/>
        <a:lstStyle/>
        <a:p>
          <a:endParaRPr lang="fr-FR"/>
        </a:p>
      </dgm:t>
    </dgm:pt>
    <dgm:pt modelId="{477723E5-2355-4A20-8CAE-49A34AB6D4D9}" type="sibTrans" cxnId="{0E7D79B1-12E2-4096-82EE-C2574D899A12}">
      <dgm:prSet/>
      <dgm:spPr/>
      <dgm:t>
        <a:bodyPr/>
        <a:lstStyle/>
        <a:p>
          <a:endParaRPr lang="fr-FR"/>
        </a:p>
      </dgm:t>
    </dgm:pt>
    <dgm:pt modelId="{3530525F-48B6-4BFA-8D5F-22EC5A5174E4}" type="pres">
      <dgm:prSet presAssocID="{B01CEDCD-8764-4B19-9E17-FCB0FED1B190}" presName="Name0" presStyleCnt="0">
        <dgm:presLayoutVars>
          <dgm:dir/>
          <dgm:animLvl val="lvl"/>
          <dgm:resizeHandles val="exact"/>
        </dgm:presLayoutVars>
      </dgm:prSet>
      <dgm:spPr/>
    </dgm:pt>
    <dgm:pt modelId="{A7EA173C-3158-4450-8B52-D0D3D84397CB}" type="pres">
      <dgm:prSet presAssocID="{B01CEDCD-8764-4B19-9E17-FCB0FED1B190}" presName="dummy" presStyleCnt="0"/>
      <dgm:spPr/>
    </dgm:pt>
    <dgm:pt modelId="{04AFF825-16B5-49AE-B268-E306EB9A1FE6}" type="pres">
      <dgm:prSet presAssocID="{B01CEDCD-8764-4B19-9E17-FCB0FED1B190}" presName="linH" presStyleCnt="0"/>
      <dgm:spPr/>
    </dgm:pt>
    <dgm:pt modelId="{BAF00585-93F4-46C3-8005-FE9B1250FB85}" type="pres">
      <dgm:prSet presAssocID="{B01CEDCD-8764-4B19-9E17-FCB0FED1B190}" presName="padding1" presStyleCnt="0"/>
      <dgm:spPr/>
    </dgm:pt>
    <dgm:pt modelId="{E32E6D1F-5257-48AA-BD59-66203F6CCB20}" type="pres">
      <dgm:prSet presAssocID="{856C1FC9-5D8B-46AE-8595-1ECD4724910A}" presName="linV" presStyleCnt="0"/>
      <dgm:spPr/>
    </dgm:pt>
    <dgm:pt modelId="{73B8BCC1-1B9A-42E6-A969-55E4DB5C0858}" type="pres">
      <dgm:prSet presAssocID="{856C1FC9-5D8B-46AE-8595-1ECD4724910A}" presName="spVertical1" presStyleCnt="0"/>
      <dgm:spPr/>
    </dgm:pt>
    <dgm:pt modelId="{C7917D29-5CA9-4FE4-A6F8-6308E5B6E0CD}" type="pres">
      <dgm:prSet presAssocID="{856C1FC9-5D8B-46AE-8595-1ECD4724910A}" presName="parTx" presStyleLbl="revTx" presStyleIdx="0" presStyleCnt="1" custScaleX="2000000" custScaleY="191708" custLinFactNeighborX="30332" custLinFactNeighborY="148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4E2605-2B16-4FD7-B72B-2EB29F0FB292}" type="pres">
      <dgm:prSet presAssocID="{856C1FC9-5D8B-46AE-8595-1ECD4724910A}" presName="spVertical2" presStyleCnt="0"/>
      <dgm:spPr/>
    </dgm:pt>
    <dgm:pt modelId="{D4849A6B-CB99-4C27-A4E1-D285FED946DD}" type="pres">
      <dgm:prSet presAssocID="{856C1FC9-5D8B-46AE-8595-1ECD4724910A}" presName="spVertical3" presStyleCnt="0"/>
      <dgm:spPr/>
    </dgm:pt>
    <dgm:pt modelId="{4AFCA161-8856-495B-A214-C667F2847416}" type="pres">
      <dgm:prSet presAssocID="{B01CEDCD-8764-4B19-9E17-FCB0FED1B190}" presName="padding2" presStyleCnt="0"/>
      <dgm:spPr/>
    </dgm:pt>
    <dgm:pt modelId="{7BA9B9D3-D3A6-4BA0-8F52-A9DB02CD317F}" type="pres">
      <dgm:prSet presAssocID="{B01CEDCD-8764-4B19-9E17-FCB0FED1B190}" presName="negArrow" presStyleCnt="0"/>
      <dgm:spPr/>
    </dgm:pt>
    <dgm:pt modelId="{F5491CF0-6A4E-4C7E-9172-BF5487FB6DED}" type="pres">
      <dgm:prSet presAssocID="{B01CEDCD-8764-4B19-9E17-FCB0FED1B190}" presName="backgroundArrow" presStyleLbl="node1" presStyleIdx="0" presStyleCnt="1" custScaleY="218253" custLinFactNeighborX="-4654" custLinFactNeighborY="0"/>
      <dgm:spPr>
        <a:solidFill>
          <a:schemeClr val="accent4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</dgm:ptLst>
  <dgm:cxnLst>
    <dgm:cxn modelId="{05262997-DD88-4727-AA95-1F66B34C7E52}" type="presOf" srcId="{856C1FC9-5D8B-46AE-8595-1ECD4724910A}" destId="{C7917D29-5CA9-4FE4-A6F8-6308E5B6E0CD}" srcOrd="0" destOrd="0" presId="urn:microsoft.com/office/officeart/2005/8/layout/hProcess3"/>
    <dgm:cxn modelId="{0E7D79B1-12E2-4096-82EE-C2574D899A12}" srcId="{B01CEDCD-8764-4B19-9E17-FCB0FED1B190}" destId="{856C1FC9-5D8B-46AE-8595-1ECD4724910A}" srcOrd="0" destOrd="0" parTransId="{38E51144-8264-4E93-B7AB-8E4BC664E563}" sibTransId="{477723E5-2355-4A20-8CAE-49A34AB6D4D9}"/>
    <dgm:cxn modelId="{978E089F-925A-4B52-A2B3-F98F28AFF446}" type="presOf" srcId="{B01CEDCD-8764-4B19-9E17-FCB0FED1B190}" destId="{3530525F-48B6-4BFA-8D5F-22EC5A5174E4}" srcOrd="0" destOrd="0" presId="urn:microsoft.com/office/officeart/2005/8/layout/hProcess3"/>
    <dgm:cxn modelId="{BEB7F579-ED4D-4CF8-8E2A-F7AF61A1C0EB}" type="presParOf" srcId="{3530525F-48B6-4BFA-8D5F-22EC5A5174E4}" destId="{A7EA173C-3158-4450-8B52-D0D3D84397CB}" srcOrd="0" destOrd="0" presId="urn:microsoft.com/office/officeart/2005/8/layout/hProcess3"/>
    <dgm:cxn modelId="{0DF2BFBB-42BD-4AA6-A47B-9202DB537FC5}" type="presParOf" srcId="{3530525F-48B6-4BFA-8D5F-22EC5A5174E4}" destId="{04AFF825-16B5-49AE-B268-E306EB9A1FE6}" srcOrd="1" destOrd="0" presId="urn:microsoft.com/office/officeart/2005/8/layout/hProcess3"/>
    <dgm:cxn modelId="{864B9F90-5CF1-469D-BA88-DB2B9753CF6D}" type="presParOf" srcId="{04AFF825-16B5-49AE-B268-E306EB9A1FE6}" destId="{BAF00585-93F4-46C3-8005-FE9B1250FB85}" srcOrd="0" destOrd="0" presId="urn:microsoft.com/office/officeart/2005/8/layout/hProcess3"/>
    <dgm:cxn modelId="{2358612B-70F5-444D-A359-9DB7CBDA195F}" type="presParOf" srcId="{04AFF825-16B5-49AE-B268-E306EB9A1FE6}" destId="{E32E6D1F-5257-48AA-BD59-66203F6CCB20}" srcOrd="1" destOrd="0" presId="urn:microsoft.com/office/officeart/2005/8/layout/hProcess3"/>
    <dgm:cxn modelId="{5BDB5D10-0250-4725-9168-8F28986A73D0}" type="presParOf" srcId="{E32E6D1F-5257-48AA-BD59-66203F6CCB20}" destId="{73B8BCC1-1B9A-42E6-A969-55E4DB5C0858}" srcOrd="0" destOrd="0" presId="urn:microsoft.com/office/officeart/2005/8/layout/hProcess3"/>
    <dgm:cxn modelId="{5135DCCA-1A05-40D0-AE5A-8740F1BBAFC3}" type="presParOf" srcId="{E32E6D1F-5257-48AA-BD59-66203F6CCB20}" destId="{C7917D29-5CA9-4FE4-A6F8-6308E5B6E0CD}" srcOrd="1" destOrd="0" presId="urn:microsoft.com/office/officeart/2005/8/layout/hProcess3"/>
    <dgm:cxn modelId="{CD8DD697-AE9C-4CFE-B81A-935A531EBFEC}" type="presParOf" srcId="{E32E6D1F-5257-48AA-BD59-66203F6CCB20}" destId="{2E4E2605-2B16-4FD7-B72B-2EB29F0FB292}" srcOrd="2" destOrd="0" presId="urn:microsoft.com/office/officeart/2005/8/layout/hProcess3"/>
    <dgm:cxn modelId="{41D72E3B-EAD2-4186-97D5-81EEB1F753E8}" type="presParOf" srcId="{E32E6D1F-5257-48AA-BD59-66203F6CCB20}" destId="{D4849A6B-CB99-4C27-A4E1-D285FED946DD}" srcOrd="3" destOrd="0" presId="urn:microsoft.com/office/officeart/2005/8/layout/hProcess3"/>
    <dgm:cxn modelId="{E6B98D05-8862-4F68-919A-438A6DA5C04C}" type="presParOf" srcId="{04AFF825-16B5-49AE-B268-E306EB9A1FE6}" destId="{4AFCA161-8856-495B-A214-C667F2847416}" srcOrd="2" destOrd="0" presId="urn:microsoft.com/office/officeart/2005/8/layout/hProcess3"/>
    <dgm:cxn modelId="{1A1C9E4E-D634-41BC-8387-8FF2553D37BD}" type="presParOf" srcId="{04AFF825-16B5-49AE-B268-E306EB9A1FE6}" destId="{7BA9B9D3-D3A6-4BA0-8F52-A9DB02CD317F}" srcOrd="3" destOrd="0" presId="urn:microsoft.com/office/officeart/2005/8/layout/hProcess3"/>
    <dgm:cxn modelId="{D01E0FA3-D11B-4C06-91DB-2A4AE67A316F}" type="presParOf" srcId="{04AFF825-16B5-49AE-B268-E306EB9A1FE6}" destId="{F5491CF0-6A4E-4C7E-9172-BF5487FB6DED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D40EBE-B669-4610-88E4-36E67924E12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225EF31-8410-44EA-9E84-F4EE2C169F3B}">
      <dgm:prSet phldrT="[Texte]" custT="1"/>
      <dgm:spPr>
        <a:solidFill>
          <a:srgbClr val="FFCCFF"/>
        </a:solidFill>
        <a:ln>
          <a:solidFill>
            <a:schemeClr val="tx1"/>
          </a:solidFill>
        </a:ln>
      </dgm:spPr>
      <dgm:t>
        <a:bodyPr lIns="0" tIns="0" rIns="0" bIns="0"/>
        <a:lstStyle/>
        <a:p>
          <a:r>
            <a:rPr lang="fr-FR" sz="2000" dirty="0" smtClean="0">
              <a:solidFill>
                <a:schemeClr val="tx1"/>
              </a:solidFill>
            </a:rPr>
            <a:t>Décembre 2023 : finalisation du programme avec le groupe puis lancement de la faisabilité par un architecte </a:t>
          </a:r>
          <a:endParaRPr lang="fr-FR" sz="2000" dirty="0">
            <a:solidFill>
              <a:schemeClr val="tx1"/>
            </a:solidFill>
          </a:endParaRPr>
        </a:p>
      </dgm:t>
    </dgm:pt>
    <dgm:pt modelId="{AF23E7ED-2E36-4F75-844E-62CF03882BEE}" type="parTrans" cxnId="{DC56249A-98F8-49BB-9AAF-C1A9F60B7C51}">
      <dgm:prSet/>
      <dgm:spPr/>
      <dgm:t>
        <a:bodyPr/>
        <a:lstStyle/>
        <a:p>
          <a:endParaRPr lang="fr-FR"/>
        </a:p>
      </dgm:t>
    </dgm:pt>
    <dgm:pt modelId="{766690E9-F483-4D54-97D0-4BADEECEC9A2}" type="sibTrans" cxnId="{DC56249A-98F8-49BB-9AAF-C1A9F60B7C51}">
      <dgm:prSet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endParaRPr lang="fr-FR" dirty="0"/>
        </a:p>
      </dgm:t>
    </dgm:pt>
    <dgm:pt modelId="{09A938CB-29FD-4494-B8BB-2E6F33D686AB}">
      <dgm:prSet phldrT="[Texte]" custT="1"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Printemps 2024 : retours </a:t>
          </a:r>
        </a:p>
        <a:p>
          <a:r>
            <a:rPr lang="fr-FR" sz="2000" dirty="0" smtClean="0">
              <a:solidFill>
                <a:schemeClr val="tx1"/>
              </a:solidFill>
            </a:rPr>
            <a:t>de la faisabilité</a:t>
          </a:r>
          <a:endParaRPr lang="fr-FR" sz="2000" dirty="0">
            <a:solidFill>
              <a:schemeClr val="tx1"/>
            </a:solidFill>
          </a:endParaRPr>
        </a:p>
      </dgm:t>
    </dgm:pt>
    <dgm:pt modelId="{3D0F97D2-CE09-4C5C-A038-300D58218F5C}" type="parTrans" cxnId="{63F7325D-193F-4D21-9483-675A5324F8AD}">
      <dgm:prSet/>
      <dgm:spPr/>
      <dgm:t>
        <a:bodyPr/>
        <a:lstStyle/>
        <a:p>
          <a:endParaRPr lang="fr-FR"/>
        </a:p>
      </dgm:t>
    </dgm:pt>
    <dgm:pt modelId="{9EDEC9CE-C14C-431D-B6D6-0FFA2C3AEA6E}" type="sibTrans" cxnId="{63F7325D-193F-4D21-9483-675A5324F8AD}">
      <dgm:prSet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C1F0D14E-2069-4CBD-98E8-7C305283D620}">
      <dgm:prSet custT="1"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Début 2025 : </a:t>
          </a:r>
          <a:r>
            <a:rPr lang="fr-FR" sz="2000" dirty="0" smtClean="0">
              <a:solidFill>
                <a:schemeClr val="tx1"/>
              </a:solidFill>
            </a:rPr>
            <a:t>marchés </a:t>
          </a:r>
          <a:r>
            <a:rPr lang="fr-FR" sz="2000" dirty="0" smtClean="0">
              <a:solidFill>
                <a:schemeClr val="tx1"/>
              </a:solidFill>
            </a:rPr>
            <a:t>de travaux</a:t>
          </a:r>
          <a:endParaRPr lang="fr-FR" sz="2000" dirty="0">
            <a:solidFill>
              <a:schemeClr val="tx1"/>
            </a:solidFill>
          </a:endParaRPr>
        </a:p>
      </dgm:t>
    </dgm:pt>
    <dgm:pt modelId="{0EA575DA-F8D4-44A6-ADF4-08C368A7471E}" type="parTrans" cxnId="{9065E0A2-118E-41CE-81C9-D292620D67FC}">
      <dgm:prSet/>
      <dgm:spPr/>
      <dgm:t>
        <a:bodyPr/>
        <a:lstStyle/>
        <a:p>
          <a:endParaRPr lang="fr-FR"/>
        </a:p>
      </dgm:t>
    </dgm:pt>
    <dgm:pt modelId="{CBB21456-A6A1-4442-B4D5-40608F62E016}" type="sibTrans" cxnId="{9065E0A2-118E-41CE-81C9-D292620D67FC}">
      <dgm:prSet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endParaRPr lang="fr-FR" dirty="0"/>
        </a:p>
      </dgm:t>
    </dgm:pt>
    <dgm:pt modelId="{1E82CBA9-6567-44D7-8057-4AA3F6F21608}">
      <dgm:prSet custT="1"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Eté 2024 : </a:t>
          </a:r>
          <a:r>
            <a:rPr lang="fr-FR" sz="2000" dirty="0" smtClean="0">
              <a:solidFill>
                <a:schemeClr val="tx1"/>
              </a:solidFill>
            </a:rPr>
            <a:t>marché </a:t>
          </a:r>
          <a:r>
            <a:rPr lang="fr-FR" sz="2000" dirty="0" smtClean="0">
              <a:solidFill>
                <a:schemeClr val="tx1"/>
              </a:solidFill>
            </a:rPr>
            <a:t>de </a:t>
          </a:r>
          <a:r>
            <a:rPr lang="fr-FR" sz="2000" dirty="0" smtClean="0">
              <a:solidFill>
                <a:schemeClr val="tx1"/>
              </a:solidFill>
            </a:rPr>
            <a:t>maîtrise </a:t>
          </a:r>
          <a:r>
            <a:rPr lang="fr-FR" sz="2000" dirty="0" smtClean="0">
              <a:solidFill>
                <a:schemeClr val="tx1"/>
              </a:solidFill>
            </a:rPr>
            <a:t>d’œuvre</a:t>
          </a:r>
        </a:p>
      </dgm:t>
    </dgm:pt>
    <dgm:pt modelId="{13C2846A-C57F-45F1-A550-DCDBE58426DE}" type="parTrans" cxnId="{5871E783-0C0E-43CB-800F-75215D368562}">
      <dgm:prSet/>
      <dgm:spPr/>
      <dgm:t>
        <a:bodyPr/>
        <a:lstStyle/>
        <a:p>
          <a:endParaRPr lang="fr-FR"/>
        </a:p>
      </dgm:t>
    </dgm:pt>
    <dgm:pt modelId="{19D56A52-67E7-42D8-B507-32F12E333CEB}" type="sibTrans" cxnId="{5871E783-0C0E-43CB-800F-75215D368562}">
      <dgm:prSet/>
      <dgm:spPr>
        <a:solidFill>
          <a:srgbClr val="FFCCFF"/>
        </a:solidFill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244F9C7F-1ED1-40A8-8EF2-6A9E6DD20847}" type="pres">
      <dgm:prSet presAssocID="{82D40EBE-B669-4610-88E4-36E67924E1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3CB00D3-A1C7-437C-8DD2-A8F0543E51D2}" type="pres">
      <dgm:prSet presAssocID="{9225EF31-8410-44EA-9E84-F4EE2C169F3B}" presName="node" presStyleLbl="node1" presStyleIdx="0" presStyleCnt="4" custScaleX="142548" custScaleY="128602" custLinFactNeighborX="5774" custLinFactNeighborY="33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B295BE-BE5A-45D2-BDD5-D309DD698068}" type="pres">
      <dgm:prSet presAssocID="{766690E9-F483-4D54-97D0-4BADEECEC9A2}" presName="sibTrans" presStyleLbl="sibTrans2D1" presStyleIdx="0" presStyleCnt="3"/>
      <dgm:spPr/>
      <dgm:t>
        <a:bodyPr/>
        <a:lstStyle/>
        <a:p>
          <a:endParaRPr lang="fr-FR"/>
        </a:p>
      </dgm:t>
    </dgm:pt>
    <dgm:pt modelId="{16CC3FC5-47A0-474B-9232-3C4F7C0EEFED}" type="pres">
      <dgm:prSet presAssocID="{766690E9-F483-4D54-97D0-4BADEECEC9A2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ACF2CB65-71CC-437F-A804-078057088426}" type="pres">
      <dgm:prSet presAssocID="{09A938CB-29FD-4494-B8BB-2E6F33D686AB}" presName="node" presStyleLbl="node1" presStyleIdx="1" presStyleCnt="4" custScaleX="96929" custScaleY="93398" custLinFactNeighborX="-5672" custLinFactNeighborY="-45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42A623-AA19-4E6A-9789-42EE74555B3D}" type="pres">
      <dgm:prSet presAssocID="{9EDEC9CE-C14C-431D-B6D6-0FFA2C3AEA6E}" presName="sibTrans" presStyleLbl="sibTrans2D1" presStyleIdx="1" presStyleCnt="3" custScaleX="88707" custScaleY="77434" custLinFactNeighborX="1393" custLinFactNeighborY="-4804"/>
      <dgm:spPr/>
      <dgm:t>
        <a:bodyPr/>
        <a:lstStyle/>
        <a:p>
          <a:endParaRPr lang="fr-FR"/>
        </a:p>
      </dgm:t>
    </dgm:pt>
    <dgm:pt modelId="{96C2F47D-38CA-4534-9508-251F80F92CB2}" type="pres">
      <dgm:prSet presAssocID="{9EDEC9CE-C14C-431D-B6D6-0FFA2C3AEA6E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D1A92CCC-6F3E-4643-9906-1EF21106D104}" type="pres">
      <dgm:prSet presAssocID="{1E82CBA9-6567-44D7-8057-4AA3F6F2160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45A6F5-9D84-45D0-9AA0-85E3A1BB2E94}" type="pres">
      <dgm:prSet presAssocID="{19D56A52-67E7-42D8-B507-32F12E333CEB}" presName="sibTrans" presStyleLbl="sibTrans2D1" presStyleIdx="2" presStyleCnt="3"/>
      <dgm:spPr/>
      <dgm:t>
        <a:bodyPr/>
        <a:lstStyle/>
        <a:p>
          <a:endParaRPr lang="fr-FR"/>
        </a:p>
      </dgm:t>
    </dgm:pt>
    <dgm:pt modelId="{E6DB88E8-23CA-433B-8DF0-7D666A16FBCF}" type="pres">
      <dgm:prSet presAssocID="{19D56A52-67E7-42D8-B507-32F12E333CEB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E14CC48C-6D62-4194-AA14-3039E61A5643}" type="pres">
      <dgm:prSet presAssocID="{C1F0D14E-2069-4CBD-98E8-7C305283D620}" presName="node" presStyleLbl="node1" presStyleIdx="3" presStyleCnt="4" custScaleX="128225" custScaleY="89244" custLinFactX="819" custLinFactNeighborX="100000" custLinFactNeighborY="19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459402-417D-4B73-ADDF-6D7CA38E9B7D}" type="presOf" srcId="{1E82CBA9-6567-44D7-8057-4AA3F6F21608}" destId="{D1A92CCC-6F3E-4643-9906-1EF21106D104}" srcOrd="0" destOrd="0" presId="urn:microsoft.com/office/officeart/2005/8/layout/process1"/>
    <dgm:cxn modelId="{63F7325D-193F-4D21-9483-675A5324F8AD}" srcId="{82D40EBE-B669-4610-88E4-36E67924E124}" destId="{09A938CB-29FD-4494-B8BB-2E6F33D686AB}" srcOrd="1" destOrd="0" parTransId="{3D0F97D2-CE09-4C5C-A038-300D58218F5C}" sibTransId="{9EDEC9CE-C14C-431D-B6D6-0FFA2C3AEA6E}"/>
    <dgm:cxn modelId="{66DCE4F1-2CF1-482A-AC7C-EC22D6C8CE50}" type="presOf" srcId="{9EDEC9CE-C14C-431D-B6D6-0FFA2C3AEA6E}" destId="{B142A623-AA19-4E6A-9789-42EE74555B3D}" srcOrd="0" destOrd="0" presId="urn:microsoft.com/office/officeart/2005/8/layout/process1"/>
    <dgm:cxn modelId="{BC23A836-6BA7-4C54-8AB5-272DDBA71625}" type="presOf" srcId="{19D56A52-67E7-42D8-B507-32F12E333CEB}" destId="{E6DB88E8-23CA-433B-8DF0-7D666A16FBCF}" srcOrd="1" destOrd="0" presId="urn:microsoft.com/office/officeart/2005/8/layout/process1"/>
    <dgm:cxn modelId="{61E8C8FC-9E12-421D-92E0-8589F62B156A}" type="presOf" srcId="{766690E9-F483-4D54-97D0-4BADEECEC9A2}" destId="{C2B295BE-BE5A-45D2-BDD5-D309DD698068}" srcOrd="0" destOrd="0" presId="urn:microsoft.com/office/officeart/2005/8/layout/process1"/>
    <dgm:cxn modelId="{DC56249A-98F8-49BB-9AAF-C1A9F60B7C51}" srcId="{82D40EBE-B669-4610-88E4-36E67924E124}" destId="{9225EF31-8410-44EA-9E84-F4EE2C169F3B}" srcOrd="0" destOrd="0" parTransId="{AF23E7ED-2E36-4F75-844E-62CF03882BEE}" sibTransId="{766690E9-F483-4D54-97D0-4BADEECEC9A2}"/>
    <dgm:cxn modelId="{41AF8515-621A-49B7-9D8E-82EF85880B50}" type="presOf" srcId="{C1F0D14E-2069-4CBD-98E8-7C305283D620}" destId="{E14CC48C-6D62-4194-AA14-3039E61A5643}" srcOrd="0" destOrd="0" presId="urn:microsoft.com/office/officeart/2005/8/layout/process1"/>
    <dgm:cxn modelId="{C6B176B2-C5BC-47BD-B529-BE3EDDCA2DDA}" type="presOf" srcId="{19D56A52-67E7-42D8-B507-32F12E333CEB}" destId="{7045A6F5-9D84-45D0-9AA0-85E3A1BB2E94}" srcOrd="0" destOrd="0" presId="urn:microsoft.com/office/officeart/2005/8/layout/process1"/>
    <dgm:cxn modelId="{5871E783-0C0E-43CB-800F-75215D368562}" srcId="{82D40EBE-B669-4610-88E4-36E67924E124}" destId="{1E82CBA9-6567-44D7-8057-4AA3F6F21608}" srcOrd="2" destOrd="0" parTransId="{13C2846A-C57F-45F1-A550-DCDBE58426DE}" sibTransId="{19D56A52-67E7-42D8-B507-32F12E333CEB}"/>
    <dgm:cxn modelId="{8131B3F0-57FE-4113-9E8A-2A5D669165E7}" type="presOf" srcId="{766690E9-F483-4D54-97D0-4BADEECEC9A2}" destId="{16CC3FC5-47A0-474B-9232-3C4F7C0EEFED}" srcOrd="1" destOrd="0" presId="urn:microsoft.com/office/officeart/2005/8/layout/process1"/>
    <dgm:cxn modelId="{9065E0A2-118E-41CE-81C9-D292620D67FC}" srcId="{82D40EBE-B669-4610-88E4-36E67924E124}" destId="{C1F0D14E-2069-4CBD-98E8-7C305283D620}" srcOrd="3" destOrd="0" parTransId="{0EA575DA-F8D4-44A6-ADF4-08C368A7471E}" sibTransId="{CBB21456-A6A1-4442-B4D5-40608F62E016}"/>
    <dgm:cxn modelId="{3AEDBDB4-BDE0-49D8-A980-493B75E40136}" type="presOf" srcId="{9EDEC9CE-C14C-431D-B6D6-0FFA2C3AEA6E}" destId="{96C2F47D-38CA-4534-9508-251F80F92CB2}" srcOrd="1" destOrd="0" presId="urn:microsoft.com/office/officeart/2005/8/layout/process1"/>
    <dgm:cxn modelId="{1722CFB4-93D7-4F35-86A4-A82628EDD47D}" type="presOf" srcId="{09A938CB-29FD-4494-B8BB-2E6F33D686AB}" destId="{ACF2CB65-71CC-437F-A804-078057088426}" srcOrd="0" destOrd="0" presId="urn:microsoft.com/office/officeart/2005/8/layout/process1"/>
    <dgm:cxn modelId="{04025828-6301-46D4-B255-205E116470B3}" type="presOf" srcId="{9225EF31-8410-44EA-9E84-F4EE2C169F3B}" destId="{B3CB00D3-A1C7-437C-8DD2-A8F0543E51D2}" srcOrd="0" destOrd="0" presId="urn:microsoft.com/office/officeart/2005/8/layout/process1"/>
    <dgm:cxn modelId="{E893046E-0396-485D-96B8-719090E8FCC5}" type="presOf" srcId="{82D40EBE-B669-4610-88E4-36E67924E124}" destId="{244F9C7F-1ED1-40A8-8EF2-6A9E6DD20847}" srcOrd="0" destOrd="0" presId="urn:microsoft.com/office/officeart/2005/8/layout/process1"/>
    <dgm:cxn modelId="{C59A4973-D402-4239-B188-0923FD3149C2}" type="presParOf" srcId="{244F9C7F-1ED1-40A8-8EF2-6A9E6DD20847}" destId="{B3CB00D3-A1C7-437C-8DD2-A8F0543E51D2}" srcOrd="0" destOrd="0" presId="urn:microsoft.com/office/officeart/2005/8/layout/process1"/>
    <dgm:cxn modelId="{58665804-24EA-4971-A813-76088883D0EF}" type="presParOf" srcId="{244F9C7F-1ED1-40A8-8EF2-6A9E6DD20847}" destId="{C2B295BE-BE5A-45D2-BDD5-D309DD698068}" srcOrd="1" destOrd="0" presId="urn:microsoft.com/office/officeart/2005/8/layout/process1"/>
    <dgm:cxn modelId="{A70EEF16-1555-42AE-B651-9F99B2D036E6}" type="presParOf" srcId="{C2B295BE-BE5A-45D2-BDD5-D309DD698068}" destId="{16CC3FC5-47A0-474B-9232-3C4F7C0EEFED}" srcOrd="0" destOrd="0" presId="urn:microsoft.com/office/officeart/2005/8/layout/process1"/>
    <dgm:cxn modelId="{343077E6-65F0-4D9B-B3DA-F1CABD024C0B}" type="presParOf" srcId="{244F9C7F-1ED1-40A8-8EF2-6A9E6DD20847}" destId="{ACF2CB65-71CC-437F-A804-078057088426}" srcOrd="2" destOrd="0" presId="urn:microsoft.com/office/officeart/2005/8/layout/process1"/>
    <dgm:cxn modelId="{9EDC4688-9F4A-4429-A82E-C869A99741DF}" type="presParOf" srcId="{244F9C7F-1ED1-40A8-8EF2-6A9E6DD20847}" destId="{B142A623-AA19-4E6A-9789-42EE74555B3D}" srcOrd="3" destOrd="0" presId="urn:microsoft.com/office/officeart/2005/8/layout/process1"/>
    <dgm:cxn modelId="{31A90938-6A35-4A31-A56D-7C4126E595A0}" type="presParOf" srcId="{B142A623-AA19-4E6A-9789-42EE74555B3D}" destId="{96C2F47D-38CA-4534-9508-251F80F92CB2}" srcOrd="0" destOrd="0" presId="urn:microsoft.com/office/officeart/2005/8/layout/process1"/>
    <dgm:cxn modelId="{BE28B2D2-3CD2-4642-95FD-696DFF884422}" type="presParOf" srcId="{244F9C7F-1ED1-40A8-8EF2-6A9E6DD20847}" destId="{D1A92CCC-6F3E-4643-9906-1EF21106D104}" srcOrd="4" destOrd="0" presId="urn:microsoft.com/office/officeart/2005/8/layout/process1"/>
    <dgm:cxn modelId="{46FABCA2-5AD8-4C91-938A-04B3023339D5}" type="presParOf" srcId="{244F9C7F-1ED1-40A8-8EF2-6A9E6DD20847}" destId="{7045A6F5-9D84-45D0-9AA0-85E3A1BB2E94}" srcOrd="5" destOrd="0" presId="urn:microsoft.com/office/officeart/2005/8/layout/process1"/>
    <dgm:cxn modelId="{009D61BB-10C1-44F6-AE87-2FF61E033D49}" type="presParOf" srcId="{7045A6F5-9D84-45D0-9AA0-85E3A1BB2E94}" destId="{E6DB88E8-23CA-433B-8DF0-7D666A16FBCF}" srcOrd="0" destOrd="0" presId="urn:microsoft.com/office/officeart/2005/8/layout/process1"/>
    <dgm:cxn modelId="{BE66FC30-8533-4A4E-962F-8B114795A2F0}" type="presParOf" srcId="{244F9C7F-1ED1-40A8-8EF2-6A9E6DD20847}" destId="{E14CC48C-6D62-4194-AA14-3039E61A564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91CF0-6A4E-4C7E-9172-BF5487FB6DED}">
      <dsp:nvSpPr>
        <dsp:cNvPr id="0" name=""/>
        <dsp:cNvSpPr/>
      </dsp:nvSpPr>
      <dsp:spPr>
        <a:xfrm>
          <a:off x="0" y="0"/>
          <a:ext cx="7370452" cy="908913"/>
        </a:xfrm>
        <a:prstGeom prst="rightArrow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917D29-5CA9-4FE4-A6F8-6308E5B6E0CD}">
      <dsp:nvSpPr>
        <dsp:cNvPr id="0" name=""/>
        <dsp:cNvSpPr/>
      </dsp:nvSpPr>
      <dsp:spPr>
        <a:xfrm>
          <a:off x="700298" y="178736"/>
          <a:ext cx="6549913" cy="596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Démarche avec la CAF pour un accompagnement du projet (Espace de </a:t>
          </a:r>
          <a:r>
            <a:rPr lang="fr-FR" sz="1400" kern="1200" dirty="0" smtClean="0"/>
            <a:t>vie sociale</a:t>
          </a:r>
          <a:r>
            <a:rPr lang="fr-FR" sz="1400" kern="1200" dirty="0" smtClean="0"/>
            <a:t>)</a:t>
          </a:r>
          <a:endParaRPr lang="fr-FR" sz="1400" kern="1200" dirty="0"/>
        </a:p>
      </dsp:txBody>
      <dsp:txXfrm>
        <a:off x="700298" y="178736"/>
        <a:ext cx="6549913" cy="5967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B00D3-A1C7-437C-8DD2-A8F0543E51D2}">
      <dsp:nvSpPr>
        <dsp:cNvPr id="0" name=""/>
        <dsp:cNvSpPr/>
      </dsp:nvSpPr>
      <dsp:spPr>
        <a:xfrm>
          <a:off x="40968" y="213079"/>
          <a:ext cx="1947236" cy="2462966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/>
              </a:solidFill>
            </a:rPr>
            <a:t>Décembre 2023 : finalisation du programme avec le groupe puis lancement de la faisabilité par un architecte 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98001" y="270112"/>
        <a:ext cx="1833170" cy="2348900"/>
      </dsp:txXfrm>
    </dsp:sp>
    <dsp:sp modelId="{C2B295BE-BE5A-45D2-BDD5-D309DD698068}">
      <dsp:nvSpPr>
        <dsp:cNvPr id="0" name=""/>
        <dsp:cNvSpPr/>
      </dsp:nvSpPr>
      <dsp:spPr>
        <a:xfrm rot="21354375">
          <a:off x="2107859" y="1187803"/>
          <a:ext cx="255008" cy="338773"/>
        </a:xfrm>
        <a:prstGeom prst="rightArrow">
          <a:avLst>
            <a:gd name="adj1" fmla="val 60000"/>
            <a:gd name="adj2" fmla="val 50000"/>
          </a:avLst>
        </a:prstGeom>
        <a:solidFill>
          <a:srgbClr val="FFCCFF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/>
        </a:p>
      </dsp:txBody>
      <dsp:txXfrm>
        <a:off x="2107957" y="1258289"/>
        <a:ext cx="178506" cy="203263"/>
      </dsp:txXfrm>
    </dsp:sp>
    <dsp:sp modelId="{ACF2CB65-71CC-437F-A804-078057088426}">
      <dsp:nvSpPr>
        <dsp:cNvPr id="0" name=""/>
        <dsp:cNvSpPr/>
      </dsp:nvSpPr>
      <dsp:spPr>
        <a:xfrm>
          <a:off x="2468126" y="398775"/>
          <a:ext cx="1324071" cy="1788744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/>
              </a:solidFill>
            </a:rPr>
            <a:t>Printemps 2024 : retours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/>
              </a:solidFill>
            </a:rPr>
            <a:t>de la faisabilité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2506907" y="437556"/>
        <a:ext cx="1246509" cy="1711182"/>
      </dsp:txXfrm>
    </dsp:sp>
    <dsp:sp modelId="{B142A623-AA19-4E6A-9789-42EE74555B3D}">
      <dsp:nvSpPr>
        <dsp:cNvPr id="0" name=""/>
        <dsp:cNvSpPr/>
      </dsp:nvSpPr>
      <dsp:spPr>
        <a:xfrm rot="154719">
          <a:off x="3959089" y="1189009"/>
          <a:ext cx="273595" cy="262325"/>
        </a:xfrm>
        <a:prstGeom prst="rightArrow">
          <a:avLst>
            <a:gd name="adj1" fmla="val 60000"/>
            <a:gd name="adj2" fmla="val 50000"/>
          </a:avLst>
        </a:prstGeom>
        <a:solidFill>
          <a:srgbClr val="FFCCFF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3959129" y="1239704"/>
        <a:ext cx="194898" cy="157395"/>
      </dsp:txXfrm>
    </dsp:sp>
    <dsp:sp modelId="{D1A92CCC-6F3E-4643-9906-1EF21106D104}">
      <dsp:nvSpPr>
        <dsp:cNvPr id="0" name=""/>
        <dsp:cNvSpPr/>
      </dsp:nvSpPr>
      <dsp:spPr>
        <a:xfrm>
          <a:off x="4373543" y="422313"/>
          <a:ext cx="1366021" cy="1915185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/>
              </a:solidFill>
            </a:rPr>
            <a:t>Eté 2024 : </a:t>
          </a:r>
          <a:r>
            <a:rPr lang="fr-FR" sz="2000" kern="1200" dirty="0" smtClean="0">
              <a:solidFill>
                <a:schemeClr val="tx1"/>
              </a:solidFill>
            </a:rPr>
            <a:t>marché </a:t>
          </a:r>
          <a:r>
            <a:rPr lang="fr-FR" sz="2000" kern="1200" dirty="0" smtClean="0">
              <a:solidFill>
                <a:schemeClr val="tx1"/>
              </a:solidFill>
            </a:rPr>
            <a:t>de </a:t>
          </a:r>
          <a:r>
            <a:rPr lang="fr-FR" sz="2000" kern="1200" dirty="0" smtClean="0">
              <a:solidFill>
                <a:schemeClr val="tx1"/>
              </a:solidFill>
            </a:rPr>
            <a:t>maîtrise </a:t>
          </a:r>
          <a:r>
            <a:rPr lang="fr-FR" sz="2000" kern="1200" dirty="0" smtClean="0">
              <a:solidFill>
                <a:schemeClr val="tx1"/>
              </a:solidFill>
            </a:rPr>
            <a:t>d’œuvre</a:t>
          </a:r>
        </a:p>
      </dsp:txBody>
      <dsp:txXfrm>
        <a:off x="4413552" y="462322"/>
        <a:ext cx="1286003" cy="1835167"/>
      </dsp:txXfrm>
    </dsp:sp>
    <dsp:sp modelId="{7045A6F5-9D84-45D0-9AA0-85E3A1BB2E94}">
      <dsp:nvSpPr>
        <dsp:cNvPr id="0" name=""/>
        <dsp:cNvSpPr/>
      </dsp:nvSpPr>
      <dsp:spPr>
        <a:xfrm rot="61454">
          <a:off x="5878498" y="1227847"/>
          <a:ext cx="294635" cy="338773"/>
        </a:xfrm>
        <a:prstGeom prst="rightArrow">
          <a:avLst>
            <a:gd name="adj1" fmla="val 60000"/>
            <a:gd name="adj2" fmla="val 50000"/>
          </a:avLst>
        </a:prstGeom>
        <a:solidFill>
          <a:srgbClr val="FFCCFF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5878505" y="1294812"/>
        <a:ext cx="206245" cy="203263"/>
      </dsp:txXfrm>
    </dsp:sp>
    <dsp:sp modelId="{E14CC48C-6D62-4194-AA14-3039E61A5643}">
      <dsp:nvSpPr>
        <dsp:cNvPr id="0" name=""/>
        <dsp:cNvSpPr/>
      </dsp:nvSpPr>
      <dsp:spPr>
        <a:xfrm>
          <a:off x="6295392" y="563117"/>
          <a:ext cx="1751581" cy="1709187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/>
              </a:solidFill>
            </a:rPr>
            <a:t>Début 2025 : </a:t>
          </a:r>
          <a:r>
            <a:rPr lang="fr-FR" sz="2000" kern="1200" dirty="0" smtClean="0">
              <a:solidFill>
                <a:schemeClr val="tx1"/>
              </a:solidFill>
            </a:rPr>
            <a:t>marchés </a:t>
          </a:r>
          <a:r>
            <a:rPr lang="fr-FR" sz="2000" kern="1200" dirty="0" smtClean="0">
              <a:solidFill>
                <a:schemeClr val="tx1"/>
              </a:solidFill>
            </a:rPr>
            <a:t>de travaux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6345452" y="613177"/>
        <a:ext cx="1651461" cy="1609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F052E-D0E7-4A2B-B486-6D8DC2FB2EE7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D314F-B826-4112-8A5A-548EDC68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13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D314F-B826-4112-8A5A-548EDC68BF1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849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en usages :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réunions/conférences/débat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D314F-B826-4112-8A5A-548EDC68BF1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93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8A47-489B-46D8-B2E7-01ED0D02D35C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5A83-4D04-4E9C-85BE-3233F5CCF49D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39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5227-2DC0-407C-ADDF-33BA6CF1C5C0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03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B61-8F34-4835-B4DC-EFBC1BEEE0C2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4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CB91-7472-44CC-8320-BDEA2EF57C87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094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3A1BD-B870-432A-A43E-C1836D64798B}" type="datetime1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31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F48F4-04CB-44C8-8479-94EFFF83C862}" type="datetime1">
              <a:rPr lang="fr-FR" smtClean="0"/>
              <a:t>20/11/2023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59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5F80-4179-41EF-84C1-8D17414639F2}" type="datetime1">
              <a:rPr lang="fr-FR" smtClean="0"/>
              <a:t>20/11/2023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92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5CD30-3EEB-4794-91EF-833F6A96C917}" type="datetime1">
              <a:rPr lang="fr-FR" smtClean="0"/>
              <a:t>20/11/2023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30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8F01-DAC7-4E32-AE5B-F9240510E516}" type="datetime1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42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850A-D21E-462B-ADF6-62C15201C42E}" type="datetime1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5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FEFEFE"/>
            </a:gs>
            <a:gs pos="94000">
              <a:srgbClr val="1C952E"/>
            </a:gs>
            <a:gs pos="91000">
              <a:srgbClr val="8ECA97"/>
            </a:gs>
            <a:gs pos="97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BFF7E-EC09-484E-8501-14491C223894}" type="datetime1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CACD5-D4B9-408B-B88E-2F9317DADC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43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CD5-D4B9-408B-B88E-2F9317DADCD3}" type="slidenum">
              <a:rPr lang="fr-FR" smtClean="0"/>
              <a:t>1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659" y="65314"/>
            <a:ext cx="5832626" cy="679268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9" y="2297585"/>
            <a:ext cx="1233405" cy="1480087"/>
          </a:xfrm>
          <a:prstGeom prst="rect">
            <a:avLst/>
          </a:prstGeom>
        </p:spPr>
      </p:pic>
      <p:pic>
        <p:nvPicPr>
          <p:cNvPr id="8" name="Imag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33" y="4990093"/>
            <a:ext cx="1805049" cy="828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908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7886700" cy="4777931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fr-FR" altLang="fr-FR" sz="2000" b="1" dirty="0" smtClean="0"/>
              <a:t>Qu’est-ce </a:t>
            </a:r>
            <a:r>
              <a:rPr lang="fr-FR" altLang="fr-FR" sz="2000" b="1" dirty="0"/>
              <a:t>qu’une Maison des </a:t>
            </a:r>
            <a:r>
              <a:rPr lang="fr-FR" altLang="fr-FR" sz="2000" b="1" dirty="0" smtClean="0"/>
              <a:t>habitants </a:t>
            </a:r>
            <a:r>
              <a:rPr lang="fr-FR" altLang="fr-FR" sz="2000" b="1" dirty="0" smtClean="0"/>
              <a:t>?</a:t>
            </a:r>
          </a:p>
          <a:p>
            <a:pPr marL="457200" lvl="0" indent="-457200">
              <a:buFont typeface="+mj-lt"/>
              <a:buAutoNum type="arabicPeriod"/>
            </a:pPr>
            <a:endParaRPr lang="fr-FR" altLang="fr-FR" sz="2000" b="1" dirty="0"/>
          </a:p>
          <a:p>
            <a:pPr marL="0" lvl="0" indent="0">
              <a:buNone/>
            </a:pPr>
            <a:r>
              <a:rPr lang="fr-FR" altLang="fr-FR" sz="2000" dirty="0" smtClean="0"/>
              <a:t>Un lieu ouvert à tous et toutes, avec des horaires larges</a:t>
            </a:r>
          </a:p>
          <a:p>
            <a:pPr marL="0" lvl="0" indent="0">
              <a:buNone/>
            </a:pPr>
            <a:endParaRPr lang="fr-FR" altLang="fr-FR" sz="2000" dirty="0" smtClean="0"/>
          </a:p>
          <a:p>
            <a:pPr marL="0" lvl="0" indent="0">
              <a:buNone/>
            </a:pPr>
            <a:r>
              <a:rPr lang="fr-FR" altLang="fr-FR" sz="2000" b="1" dirty="0" smtClean="0"/>
              <a:t>Objectifs :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Un lieu de rencontres intergénérationnelles et sociales</a:t>
            </a:r>
            <a:endParaRPr lang="fr-FR" alt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Mieux se connaître, se parler, créer du lien social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Encourager des initiatives locales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/>
              <a:t> </a:t>
            </a:r>
            <a:r>
              <a:rPr lang="fr-FR" altLang="fr-FR" sz="2000" dirty="0" smtClean="0"/>
              <a:t>Valoriser les possibilités de chacun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Organiser des activités pour tous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000" dirty="0"/>
              <a:t> </a:t>
            </a:r>
            <a:r>
              <a:rPr lang="fr-FR" altLang="fr-FR" sz="2000" dirty="0" smtClean="0"/>
              <a:t>Avoir également des temps informels et spontanés</a:t>
            </a:r>
            <a:endParaRPr lang="fr-FR" altLang="fr-FR" sz="20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607" y="4006032"/>
            <a:ext cx="2410913" cy="106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8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FEFEFE"/>
            </a:gs>
            <a:gs pos="94000">
              <a:srgbClr val="1C952E"/>
            </a:gs>
            <a:gs pos="91000">
              <a:srgbClr val="8ECA97"/>
            </a:gs>
            <a:gs pos="97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7886700" cy="4777931"/>
          </a:xfrm>
        </p:spPr>
        <p:txBody>
          <a:bodyPr>
            <a:normAutofit/>
          </a:bodyPr>
          <a:lstStyle/>
          <a:p>
            <a:pPr marL="457200" lvl="0" indent="-457200">
              <a:buAutoNum type="arabicPeriod" startAt="2"/>
            </a:pPr>
            <a:r>
              <a:rPr lang="fr-FR" altLang="fr-FR" b="1" dirty="0" smtClean="0"/>
              <a:t>Qu’est-ce qu’un </a:t>
            </a:r>
            <a:r>
              <a:rPr lang="fr-FR" altLang="fr-FR" b="1" dirty="0" smtClean="0"/>
              <a:t>espace </a:t>
            </a:r>
            <a:r>
              <a:rPr lang="fr-FR" altLang="fr-FR" b="1" dirty="0" smtClean="0"/>
              <a:t>de </a:t>
            </a:r>
            <a:r>
              <a:rPr lang="fr-FR" altLang="fr-FR" b="1" dirty="0" smtClean="0"/>
              <a:t>vie </a:t>
            </a:r>
            <a:r>
              <a:rPr lang="fr-FR" altLang="fr-FR" b="1" dirty="0"/>
              <a:t>s</a:t>
            </a:r>
            <a:r>
              <a:rPr lang="fr-FR" altLang="fr-FR" b="1" dirty="0" smtClean="0"/>
              <a:t>ociale </a:t>
            </a:r>
            <a:r>
              <a:rPr lang="fr-FR" altLang="fr-FR" b="1" dirty="0" smtClean="0"/>
              <a:t>(EVS) </a:t>
            </a:r>
            <a:r>
              <a:rPr lang="fr-FR" altLang="fr-FR" sz="2000" b="1" dirty="0" smtClean="0"/>
              <a:t>?</a:t>
            </a:r>
          </a:p>
          <a:p>
            <a:pPr marL="0" lvl="0" indent="0">
              <a:buNone/>
            </a:pPr>
            <a:endParaRPr lang="fr-FR" altLang="fr-FR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</a:t>
            </a:r>
            <a:r>
              <a:rPr lang="fr-FR" sz="2000" dirty="0" smtClean="0"/>
              <a:t>Une structure de proximité qui touche tous les publics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/>
              <a:t> </a:t>
            </a:r>
            <a:r>
              <a:rPr lang="fr-FR" sz="2000" dirty="0" smtClean="0"/>
              <a:t>Développement d’actions collectives permettant le renforcement de liens sociaux et familiaux, les solidarités de voisinage et la coordination d’initiatives favorisant la vie collective et la prise de responsabilité des usagers.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 Lutter contre l’isolement, favoriser le mieux vivre ensemble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La Caisse </a:t>
            </a:r>
            <a:r>
              <a:rPr lang="fr-FR" sz="2000" dirty="0" smtClean="0"/>
              <a:t>d’allocations </a:t>
            </a:r>
            <a:r>
              <a:rPr lang="fr-FR" sz="2000" dirty="0"/>
              <a:t>f</a:t>
            </a:r>
            <a:r>
              <a:rPr lang="fr-FR" sz="2000" dirty="0" smtClean="0"/>
              <a:t>amiliales </a:t>
            </a:r>
            <a:r>
              <a:rPr lang="fr-FR" sz="2000" dirty="0" smtClean="0"/>
              <a:t>(CAF) est responsable </a:t>
            </a:r>
          </a:p>
          <a:p>
            <a:pPr marL="0" indent="0">
              <a:buNone/>
            </a:pPr>
            <a:r>
              <a:rPr lang="fr-FR" sz="2000" dirty="0" smtClean="0"/>
              <a:t>de l’agrément des EVS, elle accompagne </a:t>
            </a:r>
          </a:p>
          <a:p>
            <a:pPr marL="0" indent="0">
              <a:buNone/>
            </a:pPr>
            <a:r>
              <a:rPr lang="fr-FR" sz="2000" dirty="0" smtClean="0"/>
              <a:t>les porteurs de projets en amont, cela ouvre </a:t>
            </a:r>
          </a:p>
          <a:p>
            <a:pPr marL="0" indent="0">
              <a:buNone/>
            </a:pPr>
            <a:r>
              <a:rPr lang="fr-FR" sz="2000" dirty="0" smtClean="0"/>
              <a:t>droit à des financements de fonctionnement.</a:t>
            </a:r>
            <a:endParaRPr lang="fr-FR" sz="20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972" y="4103088"/>
            <a:ext cx="1364788" cy="199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77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7886700" cy="4777931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r-FR" altLang="fr-FR" sz="2000" b="1" dirty="0" smtClean="0"/>
              <a:t>3. Le groupe de travail Maison des </a:t>
            </a:r>
            <a:r>
              <a:rPr lang="fr-FR" altLang="fr-FR" sz="2000" b="1" dirty="0" smtClean="0"/>
              <a:t>habitants</a:t>
            </a:r>
            <a:endParaRPr lang="fr-FR" altLang="fr-FR" sz="2000" b="1" dirty="0" smtClean="0"/>
          </a:p>
          <a:p>
            <a:pPr marL="0" lvl="0" indent="0">
              <a:buNone/>
            </a:pPr>
            <a:endParaRPr lang="fr-FR" altLang="fr-FR" sz="20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Cadrage </a:t>
            </a:r>
            <a:r>
              <a:rPr lang="fr-FR" altLang="fr-FR" sz="2000" dirty="0"/>
              <a:t>politique : la commune est incubateur du </a:t>
            </a:r>
            <a:r>
              <a:rPr lang="fr-FR" altLang="fr-FR" sz="2000" dirty="0" smtClean="0"/>
              <a:t>projet.</a:t>
            </a:r>
          </a:p>
          <a:p>
            <a:pPr marL="0" lvl="0" indent="0">
              <a:buNone/>
            </a:pPr>
            <a:r>
              <a:rPr lang="fr-FR" altLang="fr-FR" sz="2000" dirty="0" smtClean="0"/>
              <a:t>Le projet est pour le moment porté par la commune,</a:t>
            </a:r>
          </a:p>
          <a:p>
            <a:pPr marL="0" lvl="0" indent="0">
              <a:buNone/>
            </a:pPr>
            <a:r>
              <a:rPr lang="fr-FR" altLang="fr-FR" sz="2000" dirty="0" smtClean="0"/>
              <a:t>la finalité est une gouvernance citoyenne et associative.</a:t>
            </a:r>
          </a:p>
          <a:p>
            <a:pPr marL="0" lvl="0" indent="0">
              <a:buNone/>
            </a:pPr>
            <a:endParaRPr lang="fr-FR" altLang="fr-FR" sz="1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altLang="fr-FR" sz="2000" dirty="0" smtClean="0"/>
              <a:t> Après une phase de « Rêve », la commune a lancé </a:t>
            </a:r>
          </a:p>
          <a:p>
            <a:pPr marL="0" lvl="0" indent="0">
              <a:buNone/>
            </a:pPr>
            <a:r>
              <a:rPr lang="fr-FR" altLang="fr-FR" sz="2000" dirty="0" smtClean="0"/>
              <a:t>un appel à participation en octobre 2022 ouvert à tous</a:t>
            </a:r>
          </a:p>
          <a:p>
            <a:pPr marL="0" lvl="0" indent="0">
              <a:buNone/>
            </a:pPr>
            <a:r>
              <a:rPr lang="fr-FR" altLang="fr-FR" sz="2000" dirty="0" smtClean="0"/>
              <a:t> à l’occasion d’une réunion publique de restitution</a:t>
            </a:r>
          </a:p>
          <a:p>
            <a:pPr marL="0" lvl="0" indent="0">
              <a:buNone/>
            </a:pPr>
            <a:r>
              <a:rPr lang="fr-FR" altLang="fr-FR" sz="2000" dirty="0" smtClean="0"/>
              <a:t>Constitution du groupe : 10 habitants et 4 élus volontaires</a:t>
            </a:r>
          </a:p>
          <a:p>
            <a:pPr marL="0" lvl="0" indent="0">
              <a:buNone/>
            </a:pPr>
            <a:r>
              <a:rPr lang="fr-FR" altLang="fr-FR" sz="2000" dirty="0" smtClean="0"/>
              <a:t>Première réunion du groupe le 31 janvier 2023 </a:t>
            </a:r>
          </a:p>
          <a:p>
            <a:pPr marL="0" lvl="0" indent="0">
              <a:buNone/>
            </a:pPr>
            <a:r>
              <a:rPr lang="fr-FR" altLang="fr-FR" sz="2000" dirty="0"/>
              <a:t>	</a:t>
            </a:r>
            <a:r>
              <a:rPr lang="fr-FR" altLang="fr-FR" sz="2000" dirty="0" smtClean="0"/>
              <a:t>7 réunions de travail à ce jour</a:t>
            </a:r>
            <a:endParaRPr lang="fr-FR" altLang="fr-FR" sz="2000" dirty="0"/>
          </a:p>
          <a:p>
            <a:pPr marL="0" indent="0">
              <a:buNone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/>
              <a:t> Des </a:t>
            </a:r>
            <a:r>
              <a:rPr lang="fr-FR" sz="2000" dirty="0"/>
              <a:t>réunions </a:t>
            </a:r>
            <a:r>
              <a:rPr lang="fr-FR" sz="2000" dirty="0" smtClean="0"/>
              <a:t>publiques régulières de restitution sont prévues.</a:t>
            </a:r>
            <a:endParaRPr lang="fr-FR" sz="20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546" y="3141390"/>
            <a:ext cx="2001157" cy="121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64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7886700" cy="477793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altLang="fr-FR" sz="2000" b="1" dirty="0"/>
              <a:t>4</a:t>
            </a:r>
            <a:r>
              <a:rPr lang="fr-FR" altLang="fr-FR" sz="2000" b="1" dirty="0" smtClean="0"/>
              <a:t>. Le lieu de la Villa Brise des Neiges : Pourquoi ?</a:t>
            </a:r>
            <a:endParaRPr lang="fr-FR" altLang="fr-FR" sz="2000" b="1" dirty="0"/>
          </a:p>
          <a:p>
            <a:pPr marL="0" indent="0">
              <a:buNone/>
            </a:pPr>
            <a:endParaRPr lang="fr-FR" sz="1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Position centrale dans la commune, facilement accessible en transports en commun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Un bâtiment avec déjà : la terrasse, la cuisine, les logements et des espaces à exploiter (rez-de-jardin)</a:t>
            </a:r>
          </a:p>
          <a:p>
            <a:pPr marL="0" indent="0">
              <a:buNone/>
            </a:pPr>
            <a:r>
              <a:rPr lang="fr-FR" dirty="0" smtClean="0"/>
              <a:t>	En préservant les activités existantes (CCAS et associations)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Présence du parc à proximité ainsi que des équipements </a:t>
            </a:r>
            <a:r>
              <a:rPr lang="fr-FR" dirty="0"/>
              <a:t>publics existants : la crèche, le dojo, </a:t>
            </a:r>
            <a:r>
              <a:rPr lang="fr-FR" dirty="0" smtClean="0"/>
              <a:t>les jeux d’enfants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et à venir : la future école maternelle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 L’occasion de valoriser un patrimoine communal </a:t>
            </a:r>
          </a:p>
          <a:p>
            <a:pPr marL="0" indent="0">
              <a:buNone/>
            </a:pPr>
            <a:r>
              <a:rPr lang="fr-FR" dirty="0" smtClean="0"/>
              <a:t>et de réhabiliter </a:t>
            </a:r>
            <a:r>
              <a:rPr lang="fr-FR" dirty="0"/>
              <a:t>la </a:t>
            </a:r>
            <a:r>
              <a:rPr lang="fr-FR" dirty="0"/>
              <a:t>V</a:t>
            </a:r>
            <a:r>
              <a:rPr lang="fr-FR" dirty="0" smtClean="0"/>
              <a:t>illa </a:t>
            </a:r>
            <a:r>
              <a:rPr lang="fr-FR" dirty="0" smtClean="0"/>
              <a:t>: mise en accessibilité, </a:t>
            </a:r>
          </a:p>
          <a:p>
            <a:pPr marL="0" indent="0">
              <a:buNone/>
            </a:pPr>
            <a:r>
              <a:rPr lang="fr-FR" dirty="0" smtClean="0"/>
              <a:t>accueil sécurisé du public, normes de sécurité…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373" y="4554104"/>
            <a:ext cx="2081082" cy="154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8123464" cy="50353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altLang="fr-FR" b="1" dirty="0" smtClean="0"/>
              <a:t>5. Le calendrier</a:t>
            </a:r>
            <a:endParaRPr lang="fr-FR" alt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891862065"/>
              </p:ext>
            </p:extLst>
          </p:nvPr>
        </p:nvGraphicFramePr>
        <p:xfrm>
          <a:off x="1602377" y="4542652"/>
          <a:ext cx="7384869" cy="90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Flèche droite 11"/>
          <p:cNvSpPr/>
          <p:nvPr/>
        </p:nvSpPr>
        <p:spPr>
          <a:xfrm>
            <a:off x="4023361" y="5447439"/>
            <a:ext cx="4963885" cy="109440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sz="1400" dirty="0"/>
              <a:t>C</a:t>
            </a:r>
            <a:r>
              <a:rPr lang="fr-FR" sz="1400" dirty="0" smtClean="0"/>
              <a:t>ontacts </a:t>
            </a:r>
            <a:r>
              <a:rPr lang="fr-FR" sz="1400" dirty="0"/>
              <a:t>avec le département (label Patrimoine) et autres financeurs pour la recherche de subventions</a:t>
            </a:r>
          </a:p>
        </p:txBody>
      </p:sp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3808856233"/>
              </p:ext>
            </p:extLst>
          </p:nvPr>
        </p:nvGraphicFramePr>
        <p:xfrm>
          <a:off x="666895" y="1782841"/>
          <a:ext cx="8046974" cy="275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10" name="Image 9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464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" y="6213804"/>
            <a:ext cx="489204" cy="58704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146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Construis ta Maison des </a:t>
            </a:r>
            <a:r>
              <a:rPr lang="fr-FR" sz="2800" b="1" dirty="0" smtClean="0"/>
              <a:t>habitants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20976"/>
            <a:ext cx="7886700" cy="477793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altLang="fr-FR" sz="2000" b="1" dirty="0" smtClean="0"/>
              <a:t>6. Les usages : </a:t>
            </a:r>
          </a:p>
          <a:p>
            <a:pPr marL="0" lvl="0" indent="0">
              <a:buNone/>
            </a:pPr>
            <a:r>
              <a:rPr lang="fr-FR" altLang="fr-FR" sz="2000" b="1" dirty="0" smtClean="0"/>
              <a:t>à vous de jouer !</a:t>
            </a:r>
          </a:p>
          <a:p>
            <a:pPr marL="0" lvl="0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CACD5-D4B9-408B-B88E-2F9317DADCD3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oins 4"/>
          <p:cNvSpPr/>
          <p:nvPr/>
        </p:nvSpPr>
        <p:spPr>
          <a:xfrm>
            <a:off x="1773936" y="871509"/>
            <a:ext cx="5596128" cy="192024"/>
          </a:xfrm>
          <a:prstGeom prst="mathMinus">
            <a:avLst/>
          </a:prstGeom>
          <a:solidFill>
            <a:srgbClr val="78B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4" y="298021"/>
            <a:ext cx="1410789" cy="573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345" y="1146847"/>
            <a:ext cx="4742305" cy="557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8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présentation Ville La Tronch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présentation Ville La Tronche" id="{FBC6E8C7-AE08-4760-83E7-255B49AAA335}" vid="{6515AF49-7D0F-4AF9-A3A4-340CFF11FE6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</TotalTime>
  <Words>512</Words>
  <Application>Microsoft Office PowerPoint</Application>
  <PresentationFormat>Affichage à l'écran (4:3)</PresentationFormat>
  <Paragraphs>71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présentation Ville La Tronche</vt:lpstr>
      <vt:lpstr>Présentation PowerPoint</vt:lpstr>
      <vt:lpstr>Construis ta Maison des habitants</vt:lpstr>
      <vt:lpstr>Construis ta Maison des habitants</vt:lpstr>
      <vt:lpstr>Construis ta Maison des habitants</vt:lpstr>
      <vt:lpstr>Construis ta Maison des habitants</vt:lpstr>
      <vt:lpstr>Construis ta Maison des habitants</vt:lpstr>
      <vt:lpstr>Construis ta Maison des habitants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sur les dossier en cours et à venir</dc:title>
  <dc:creator>Cécile BOGEY</dc:creator>
  <cp:lastModifiedBy>Caroline MEURS</cp:lastModifiedBy>
  <cp:revision>45</cp:revision>
  <dcterms:created xsi:type="dcterms:W3CDTF">2023-09-19T13:05:22Z</dcterms:created>
  <dcterms:modified xsi:type="dcterms:W3CDTF">2023-11-20T08:00:33Z</dcterms:modified>
</cp:coreProperties>
</file>